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36" r:id="rId2"/>
  </p:sldIdLst>
  <p:sldSz cx="9144000" cy="6858000" type="screen4x3"/>
  <p:notesSz cx="6985000" cy="92837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8" userDrawn="1">
          <p15:clr>
            <a:srgbClr val="F26B43"/>
          </p15:clr>
        </p15:guide>
        <p15:guide id="2" orient="horz" pos="300" userDrawn="1">
          <p15:clr>
            <a:srgbClr val="A4A3A4"/>
          </p15:clr>
        </p15:guide>
        <p15:guide id="5" orient="horz" pos="4042" userDrawn="1">
          <p15:clr>
            <a:srgbClr val="A4A3A4"/>
          </p15:clr>
        </p15:guide>
        <p15:guide id="6" orient="horz" pos="3840">
          <p15:clr>
            <a:srgbClr val="A4A3A4"/>
          </p15:clr>
        </p15:guide>
        <p15:guide id="7" pos="2697" userDrawn="1">
          <p15:clr>
            <a:srgbClr val="F26B43"/>
          </p15:clr>
        </p15:guide>
        <p15:guide id="8" pos="295" userDrawn="1">
          <p15:clr>
            <a:srgbClr val="A4A3A4"/>
          </p15:clr>
        </p15:guide>
        <p15:guide id="9" pos="5472">
          <p15:clr>
            <a:srgbClr val="A4A3A4"/>
          </p15:clr>
        </p15:guide>
        <p15:guide id="10" pos="515" userDrawn="1">
          <p15:clr>
            <a:srgbClr val="F26B43"/>
          </p15:clr>
        </p15:guide>
        <p15:guide id="11" pos="3991" userDrawn="1">
          <p15:clr>
            <a:srgbClr val="A4A3A4"/>
          </p15:clr>
        </p15:guide>
        <p15:guide id="12" pos="5339" userDrawn="1">
          <p15:clr>
            <a:srgbClr val="A4A3A4"/>
          </p15:clr>
        </p15:guide>
        <p15:guide id="13" pos="3288" userDrawn="1">
          <p15:clr>
            <a:srgbClr val="A4A3A4"/>
          </p15:clr>
        </p15:guide>
        <p15:guide id="14" pos="2699" userDrawn="1">
          <p15:clr>
            <a:srgbClr val="F26B43"/>
          </p15:clr>
        </p15:guide>
        <p15:guide id="15" pos="2290" userDrawn="1">
          <p15:clr>
            <a:srgbClr val="A4A3A4"/>
          </p15:clr>
        </p15:guide>
        <p15:guide id="16" pos="2381" userDrawn="1">
          <p15:clr>
            <a:srgbClr val="A4A3A4"/>
          </p15:clr>
        </p15:guide>
        <p15:guide id="17" orient="horz" pos="3788" userDrawn="1">
          <p15:clr>
            <a:srgbClr val="A4A3A4"/>
          </p15:clr>
        </p15:guide>
        <p15:guide id="18" orient="horz" pos="3453" userDrawn="1">
          <p15:clr>
            <a:srgbClr val="F26B43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7DF"/>
    <a:srgbClr val="C0C0C0"/>
    <a:srgbClr val="702082"/>
    <a:srgbClr val="D8D7DF"/>
    <a:srgbClr val="D8DB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0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956" y="114"/>
      </p:cViewPr>
      <p:guideLst>
        <p:guide orient="horz" pos="958"/>
        <p:guide orient="horz" pos="300"/>
        <p:guide orient="horz" pos="4042"/>
        <p:guide orient="horz" pos="3840"/>
        <p:guide pos="2697"/>
        <p:guide pos="295"/>
        <p:guide pos="5472"/>
        <p:guide pos="515"/>
        <p:guide pos="3991"/>
        <p:guide pos="5339"/>
        <p:guide pos="3288"/>
        <p:guide pos="2699"/>
        <p:guide pos="2290"/>
        <p:guide pos="2381"/>
        <p:guide orient="horz" pos="3788"/>
        <p:guide orient="horz" pos="345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27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3954469429745"/>
          <c:y val="1.4059049553488818E-2"/>
          <c:w val="0.89896045530570257"/>
          <c:h val="0.8546283854867322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Daten!$P$5</c:f>
              <c:strCache>
                <c:ptCount val="1"/>
                <c:pt idx="0">
                  <c:v>Einfirmenvermittler</c:v>
                </c:pt>
              </c:strCache>
            </c:strRef>
          </c:tx>
          <c:spPr>
            <a:solidFill>
              <a:srgbClr val="70208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Daten!$O$6:$O$18</c:f>
              <c:numCache>
                <c:formatCode>General</c:formatCode>
                <c:ptCount val="4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</c:numCache>
            </c:numRef>
          </c:cat>
          <c:val>
            <c:numRef>
              <c:f>Daten!$P$6:$P$18</c:f>
              <c:numCache>
                <c:formatCode>0.0%</c:formatCode>
                <c:ptCount val="4"/>
                <c:pt idx="0">
                  <c:v>0.49048719916913591</c:v>
                </c:pt>
                <c:pt idx="1">
                  <c:v>0.48495652917017917</c:v>
                </c:pt>
                <c:pt idx="2">
                  <c:v>0.4986574628113008</c:v>
                </c:pt>
                <c:pt idx="3">
                  <c:v>0.4830686848902313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61-460F-9D67-FB94C1CB3041}"/>
            </c:ext>
          </c:extLst>
        </c:ser>
        <c:ser>
          <c:idx val="3"/>
          <c:order val="2"/>
          <c:tx>
            <c:strRef>
              <c:f>Daten!$R$5</c:f>
              <c:strCache>
                <c:ptCount val="1"/>
                <c:pt idx="0">
                  <c:v>Makler &amp; Mehrfachagenten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tx1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Daten!$O$6:$O$18</c:f>
              <c:numCache>
                <c:formatCode>General</c:formatCode>
                <c:ptCount val="4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</c:numCache>
            </c:numRef>
          </c:cat>
          <c:val>
            <c:numRef>
              <c:f>Daten!$R$6:$R$18</c:f>
              <c:numCache>
                <c:formatCode>0.0%</c:formatCode>
                <c:ptCount val="4"/>
                <c:pt idx="0">
                  <c:v>0.36986896282376497</c:v>
                </c:pt>
                <c:pt idx="1">
                  <c:v>0.38329729039717142</c:v>
                </c:pt>
                <c:pt idx="2">
                  <c:v>0.37054057648947292</c:v>
                </c:pt>
                <c:pt idx="3">
                  <c:v>0.38492317836675116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61-460F-9D67-FB94C1CB3041}"/>
            </c:ext>
          </c:extLst>
        </c:ser>
        <c:ser>
          <c:idx val="4"/>
          <c:order val="3"/>
          <c:tx>
            <c:strRef>
              <c:f>Daten!$S$5</c:f>
              <c:strCache>
                <c:ptCount val="1"/>
                <c:pt idx="0">
                  <c:v>Bank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Daten!$O$6:$O$18</c:f>
              <c:numCache>
                <c:formatCode>General</c:formatCode>
                <c:ptCount val="4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</c:numCache>
            </c:numRef>
          </c:cat>
          <c:val>
            <c:numRef>
              <c:f>Daten!$S$6:$S$18</c:f>
              <c:numCache>
                <c:formatCode>0.0%</c:formatCode>
                <c:ptCount val="4"/>
                <c:pt idx="0">
                  <c:v>5.1177924996648548E-2</c:v>
                </c:pt>
                <c:pt idx="1">
                  <c:v>4.9568811773870423E-2</c:v>
                </c:pt>
                <c:pt idx="2">
                  <c:v>5.207538962472294E-2</c:v>
                </c:pt>
                <c:pt idx="3">
                  <c:v>5.4467507819002225E-2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61-460F-9D67-FB94C1CB3041}"/>
            </c:ext>
          </c:extLst>
        </c:ser>
        <c:ser>
          <c:idx val="5"/>
          <c:order val="4"/>
          <c:tx>
            <c:strRef>
              <c:f>Daten!$T$5</c:f>
              <c:strCache>
                <c:ptCount val="1"/>
                <c:pt idx="0">
                  <c:v>Direktvertrieb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Daten!$O$6:$O$18</c:f>
              <c:numCache>
                <c:formatCode>General</c:formatCode>
                <c:ptCount val="4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</c:numCache>
            </c:numRef>
          </c:cat>
          <c:val>
            <c:numRef>
              <c:f>Daten!$T$6:$T$18</c:f>
              <c:numCache>
                <c:formatCode>0.0%</c:formatCode>
                <c:ptCount val="4"/>
                <c:pt idx="0">
                  <c:v>5.6313661785248582E-2</c:v>
                </c:pt>
                <c:pt idx="1">
                  <c:v>5.274146394288548E-2</c:v>
                </c:pt>
                <c:pt idx="2">
                  <c:v>5.194657111780724E-2</c:v>
                </c:pt>
                <c:pt idx="3">
                  <c:v>4.1727307186252074E-2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61-460F-9D67-FB94C1CB3041}"/>
            </c:ext>
          </c:extLst>
        </c:ser>
        <c:ser>
          <c:idx val="6"/>
          <c:order val="5"/>
          <c:tx>
            <c:strRef>
              <c:f>Daten!$U$5</c:f>
              <c:strCache>
                <c:ptCount val="1"/>
                <c:pt idx="0">
                  <c:v>GKV</c:v>
                </c:pt>
              </c:strCache>
            </c:strRef>
          </c:tx>
          <c:spPr>
            <a:solidFill>
              <a:srgbClr val="63666A"/>
            </a:solidFill>
          </c:spPr>
          <c:invertIfNegative val="0"/>
          <c:dLbls>
            <c:dLbl>
              <c:idx val="0"/>
              <c:layout>
                <c:manualLayout>
                  <c:x val="1.0745842030749227E-7"/>
                  <c:y val="-2.08986415882967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61-460F-9D67-FB94C1CB30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Daten!$O$6:$O$18</c:f>
              <c:numCache>
                <c:formatCode>General</c:formatCode>
                <c:ptCount val="4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</c:numCache>
            </c:numRef>
          </c:cat>
          <c:val>
            <c:numRef>
              <c:f>Daten!$U$6:$U$18</c:f>
              <c:numCache>
                <c:formatCode>0.0%</c:formatCode>
                <c:ptCount val="4"/>
                <c:pt idx="0">
                  <c:v>2.6467066228135473E-2</c:v>
                </c:pt>
                <c:pt idx="1">
                  <c:v>2.3407416456824585E-2</c:v>
                </c:pt>
                <c:pt idx="2">
                  <c:v>2.1589597742002815E-2</c:v>
                </c:pt>
                <c:pt idx="3">
                  <c:v>3.1065101787467742E-2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61-460F-9D67-FB94C1CB3041}"/>
            </c:ext>
          </c:extLst>
        </c:ser>
        <c:ser>
          <c:idx val="7"/>
          <c:order val="6"/>
          <c:tx>
            <c:strRef>
              <c:f>Daten!$V$5</c:f>
              <c:strCache>
                <c:ptCount val="1"/>
                <c:pt idx="0">
                  <c:v>Sonstige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Daten!$O$6:$O$18</c:f>
              <c:numCache>
                <c:formatCode>General</c:formatCode>
                <c:ptCount val="4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</c:numCache>
            </c:numRef>
          </c:cat>
          <c:val>
            <c:numRef>
              <c:f>Daten!$V$6:$V$18</c:f>
              <c:numCache>
                <c:formatCode>0.0%</c:formatCode>
                <c:ptCount val="4"/>
                <c:pt idx="0">
                  <c:v>5.6851849970662293E-3</c:v>
                </c:pt>
                <c:pt idx="1">
                  <c:v>6.0264511235198388E-3</c:v>
                </c:pt>
                <c:pt idx="2">
                  <c:v>5.1889266613210205E-3</c:v>
                </c:pt>
                <c:pt idx="3">
                  <c:v>4.7482199502954679E-3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61-460F-9D67-FB94C1CB30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767099920"/>
        <c:axId val="767100312"/>
        <c:extLst>
          <c:ext xmlns:c15="http://schemas.microsoft.com/office/drawing/2012/chart" uri="{02D57815-91ED-43cb-92C2-25804820EDAC}">
            <c15:filteredBarSeries>
              <c15:ser>
                <c:idx val="2"/>
                <c:order val="1"/>
                <c:tx>
                  <c:strRef>
                    <c:extLst>
                      <c:ext uri="{02D57815-91ED-43cb-92C2-25804820EDAC}">
                        <c15:formulaRef>
                          <c15:sqref>Daten!$Q$5</c15:sqref>
                        </c15:formulaRef>
                      </c:ext>
                    </c:extLst>
                    <c:strCache>
                      <c:ptCount val="1"/>
                      <c:pt idx="0">
                        <c:v>geb. Struktur</c:v>
                      </c:pt>
                    </c:strCache>
                  </c:strRef>
                </c:tx>
                <c:spPr>
                  <a:solidFill>
                    <a:srgbClr val="FFB81C"/>
                  </a:solidFill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/>
                    <a:lstStyle/>
                    <a:p>
                      <a:pPr>
                        <a:defRPr sz="800"/>
                      </a:pPr>
                      <a:endParaRPr lang="de-DE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Daten!$O$6:$O$18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2017</c:v>
                      </c:pt>
                      <c:pt idx="1">
                        <c:v>2016</c:v>
                      </c:pt>
                      <c:pt idx="2">
                        <c:v>2015</c:v>
                      </c:pt>
                      <c:pt idx="3">
                        <c:v>2014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Daten!$Q$6:$Q$18</c15:sqref>
                        </c15:formulaRef>
                      </c:ext>
                    </c:extLst>
                    <c:numCache>
                      <c:formatCode>0.0%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F561-460F-9D67-FB94C1CB3041}"/>
                  </c:ext>
                </c:extLst>
              </c15:ser>
            </c15:filteredBarSeries>
          </c:ext>
        </c:extLst>
      </c:barChart>
      <c:catAx>
        <c:axId val="76709992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crossAx val="767100312"/>
        <c:crosses val="autoZero"/>
        <c:auto val="1"/>
        <c:lblAlgn val="ctr"/>
        <c:lblOffset val="100"/>
        <c:noMultiLvlLbl val="0"/>
      </c:catAx>
      <c:valAx>
        <c:axId val="767100312"/>
        <c:scaling>
          <c:orientation val="minMax"/>
          <c:max val="1"/>
        </c:scaling>
        <c:delete val="0"/>
        <c:axPos val="l"/>
        <c:numFmt formatCode="0.0%" sourceLinked="1"/>
        <c:majorTickMark val="out"/>
        <c:minorTickMark val="none"/>
        <c:tickLblPos val="high"/>
        <c:crossAx val="767099920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D301E1B6-3125-48A0-B39B-258A8C29552C}" type="datetimeFigureOut">
              <a:rPr lang="en-US" smtClean="0"/>
              <a:t>12/19/2018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0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97DC975-A455-47BB-A68D-520EABF783D0}" type="datetimeFigureOut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A499B0F9-5275-4FDD-BFE5-B9E6F2FD770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051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28600" y="228600"/>
            <a:ext cx="5769864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5257800" cy="612648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baseline="0"/>
            </a:lvl1pPr>
          </a:lstStyle>
          <a:p>
            <a:r>
              <a:rPr lang="en-US" dirty="0"/>
              <a:t>Title image slide — click to edit</a:t>
            </a:r>
            <a:br>
              <a:rPr lang="en-US" dirty="0"/>
            </a:br>
            <a:r>
              <a:rPr lang="en-US" dirty="0"/>
              <a:t>second line if needed 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1097280"/>
            <a:ext cx="5257800" cy="502920"/>
          </a:xfrm>
        </p:spPr>
        <p:txBody>
          <a:bodyPr/>
          <a:lstStyle>
            <a:lvl1pPr>
              <a:lnSpc>
                <a:spcPts val="2000"/>
              </a:lnSpc>
              <a:spcAft>
                <a:spcPts val="0"/>
              </a:spcAft>
              <a:defRPr sz="1800" b="0" baseline="0"/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2209669"/>
            <a:ext cx="2011680" cy="271081"/>
          </a:xfrm>
        </p:spPr>
        <p:txBody>
          <a:bodyPr/>
          <a:lstStyle>
            <a:lvl1pPr>
              <a:defRPr sz="1200" b="0" baseline="0"/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654457"/>
            <a:ext cx="5257800" cy="527386"/>
          </a:xfrm>
        </p:spPr>
        <p:txBody>
          <a:bodyPr/>
          <a:lstStyle>
            <a:lvl1pPr>
              <a:lnSpc>
                <a:spcPts val="1800"/>
              </a:lnSpc>
              <a:spcAft>
                <a:spcPts val="0"/>
              </a:spcAft>
              <a:defRPr sz="1600" b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877560" y="6273358"/>
            <a:ext cx="3022600" cy="584200"/>
          </a:xfrm>
          <a:prstGeom prst="rect">
            <a:avLst/>
          </a:prstGeom>
        </p:spPr>
      </p:pic>
      <p:sp>
        <p:nvSpPr>
          <p:cNvPr id="11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2469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/>
              <a:t>© [yyyy] Willis Towers Watson.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36395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178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48768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6"/>
          </p:nvPr>
        </p:nvSpPr>
        <p:spPr>
          <a:xfrm>
            <a:off x="5486400" y="1527048"/>
            <a:ext cx="3200400" cy="4038600"/>
          </a:xfrm>
          <a:solidFill>
            <a:srgbClr val="D8D7DF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791200" y="2221992"/>
            <a:ext cx="2590800" cy="2731008"/>
          </a:xfrm>
        </p:spPr>
        <p:txBody>
          <a:bodyPr/>
          <a:lstStyle>
            <a:lvl1pPr>
              <a:spcBef>
                <a:spcPts val="0"/>
              </a:spcBef>
              <a:spcAft>
                <a:spcPts val="1000"/>
              </a:spcAft>
              <a:defRPr baseline="0">
                <a:solidFill>
                  <a:schemeClr val="accent1"/>
                </a:solidFill>
                <a:latin typeface="Arial" pitchFamily="34" charset="0"/>
              </a:defRPr>
            </a:lvl1pPr>
            <a:lvl2pPr>
              <a:spcAft>
                <a:spcPts val="400"/>
              </a:spcAft>
              <a:defRPr sz="16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5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39624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5pPr>
              <a:defRPr/>
            </a:lvl5pPr>
            <a:lvl6pPr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48200" y="1524000"/>
            <a:ext cx="40386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5613"/>
            <a:ext cx="4495800" cy="3048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Thank you — Click to edit text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 userDrawn="1"/>
        </p:nvGrpSpPr>
        <p:grpSpPr>
          <a:xfrm>
            <a:off x="6635794" y="3462205"/>
            <a:ext cx="2047958" cy="2157709"/>
            <a:chOff x="457200" y="3682374"/>
            <a:chExt cx="1481138" cy="1560513"/>
          </a:xfrm>
        </p:grpSpPr>
        <p:sp>
          <p:nvSpPr>
            <p:cNvPr id="14" name="Rectangle 255"/>
            <p:cNvSpPr>
              <a:spLocks noChangeArrowheads="1"/>
            </p:cNvSpPr>
            <p:nvPr userDrawn="1"/>
          </p:nvSpPr>
          <p:spPr bwMode="auto">
            <a:xfrm>
              <a:off x="457200" y="3682374"/>
              <a:ext cx="269875" cy="7810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256"/>
            <p:cNvSpPr>
              <a:spLocks noChangeArrowheads="1"/>
            </p:cNvSpPr>
            <p:nvPr userDrawn="1"/>
          </p:nvSpPr>
          <p:spPr bwMode="auto">
            <a:xfrm>
              <a:off x="993775" y="4266574"/>
              <a:ext cx="406400" cy="5873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57"/>
            <p:cNvSpPr>
              <a:spLocks noChangeArrowheads="1"/>
            </p:cNvSpPr>
            <p:nvPr userDrawn="1"/>
          </p:nvSpPr>
          <p:spPr bwMode="auto">
            <a:xfrm>
              <a:off x="1536700" y="3877636"/>
              <a:ext cx="401638" cy="38893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258"/>
            <p:cNvSpPr>
              <a:spLocks noChangeArrowheads="1"/>
            </p:cNvSpPr>
            <p:nvPr userDrawn="1"/>
          </p:nvSpPr>
          <p:spPr bwMode="auto">
            <a:xfrm>
              <a:off x="592137" y="4658686"/>
              <a:ext cx="131763" cy="1920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259"/>
            <p:cNvSpPr>
              <a:spLocks noChangeArrowheads="1"/>
            </p:cNvSpPr>
            <p:nvPr userDrawn="1"/>
          </p:nvSpPr>
          <p:spPr bwMode="auto">
            <a:xfrm>
              <a:off x="1265237" y="5047624"/>
              <a:ext cx="541338" cy="1952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Footer Placeholder 3 Copyright"/>
          <p:cNvSpPr>
            <a:spLocks noGrp="1"/>
          </p:cNvSpPr>
          <p:nvPr>
            <p:ph type="ftr" sz="quarter" idx="11"/>
          </p:nvPr>
        </p:nvSpPr>
        <p:spPr>
          <a:xfrm>
            <a:off x="457199" y="6515096"/>
            <a:ext cx="5277853" cy="9233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brand Title with im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5890054" y="6359395"/>
            <a:ext cx="0" cy="32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9"/>
          <p:cNvSpPr>
            <a:spLocks noGrp="1"/>
          </p:cNvSpPr>
          <p:nvPr>
            <p:ph type="pic" sz="quarter" idx="14" hasCustomPrompt="1"/>
          </p:nvPr>
        </p:nvSpPr>
        <p:spPr>
          <a:xfrm>
            <a:off x="3247806" y="6354216"/>
            <a:ext cx="2466975" cy="390196"/>
          </a:xfrm>
        </p:spPr>
        <p:txBody>
          <a:bodyPr anchor="ctr" anchorCtr="0"/>
          <a:lstStyle>
            <a:lvl1pPr algn="ctr">
              <a:defRPr sz="1200"/>
            </a:lvl1pPr>
          </a:lstStyle>
          <a:p>
            <a:r>
              <a:rPr lang="en-US" dirty="0"/>
              <a:t>Click to insert cobrand logo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228600" y="228600"/>
            <a:ext cx="5769864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5257800" cy="612648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baseline="0"/>
            </a:lvl1pPr>
          </a:lstStyle>
          <a:p>
            <a:r>
              <a:rPr lang="en-US" dirty="0"/>
              <a:t>Title cobrand image slide — click to edit</a:t>
            </a:r>
            <a:br>
              <a:rPr lang="en-US" dirty="0"/>
            </a:br>
            <a:r>
              <a:rPr lang="en-US" dirty="0"/>
              <a:t>second line if needed </a:t>
            </a:r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1097280"/>
            <a:ext cx="5257800" cy="502920"/>
          </a:xfrm>
        </p:spPr>
        <p:txBody>
          <a:bodyPr/>
          <a:lstStyle>
            <a:lvl1pPr>
              <a:lnSpc>
                <a:spcPts val="2000"/>
              </a:lnSpc>
              <a:spcAft>
                <a:spcPts val="0"/>
              </a:spcAft>
              <a:defRPr sz="1800" b="0" baseline="0"/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18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2209669"/>
            <a:ext cx="2011680" cy="271081"/>
          </a:xfrm>
        </p:spPr>
        <p:txBody>
          <a:bodyPr/>
          <a:lstStyle>
            <a:lvl1pPr>
              <a:defRPr sz="1200" b="0" baseline="0"/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19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654457"/>
            <a:ext cx="5257800" cy="527386"/>
          </a:xfrm>
        </p:spPr>
        <p:txBody>
          <a:bodyPr/>
          <a:lstStyle>
            <a:lvl1pPr>
              <a:lnSpc>
                <a:spcPts val="1800"/>
              </a:lnSpc>
              <a:spcAft>
                <a:spcPts val="0"/>
              </a:spcAft>
              <a:defRPr sz="1600" b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877560" y="6273358"/>
            <a:ext cx="3022600" cy="584200"/>
          </a:xfrm>
          <a:prstGeom prst="rect">
            <a:avLst/>
          </a:prstGeom>
        </p:spPr>
      </p:pic>
      <p:sp>
        <p:nvSpPr>
          <p:cNvPr id="20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2469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/>
              <a:t>© [yyyy] Willis Towers Watson.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38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lor">
    <p:bg>
      <p:bgPr>
        <a:solidFill>
          <a:srgbClr val="C8D7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28600" y="228600"/>
            <a:ext cx="5769864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5257800" cy="612648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baseline="0"/>
            </a:lvl1pPr>
          </a:lstStyle>
          <a:p>
            <a:r>
              <a:rPr lang="en-US" dirty="0"/>
              <a:t>Title color slide — click to edit</a:t>
            </a:r>
            <a:br>
              <a:rPr lang="en-US" dirty="0"/>
            </a:br>
            <a:r>
              <a:rPr lang="en-US" dirty="0"/>
              <a:t>second line if needed 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1097280"/>
            <a:ext cx="5257800" cy="502920"/>
          </a:xfrm>
        </p:spPr>
        <p:txBody>
          <a:bodyPr/>
          <a:lstStyle>
            <a:lvl1pPr>
              <a:lnSpc>
                <a:spcPts val="2000"/>
              </a:lnSpc>
              <a:spcAft>
                <a:spcPts val="0"/>
              </a:spcAft>
              <a:defRPr sz="1800" b="0" baseline="0"/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2209669"/>
            <a:ext cx="2011680" cy="271081"/>
          </a:xfrm>
        </p:spPr>
        <p:txBody>
          <a:bodyPr/>
          <a:lstStyle>
            <a:lvl1pPr>
              <a:defRPr sz="1200" b="0" baseline="0"/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654457"/>
            <a:ext cx="5257800" cy="527386"/>
          </a:xfrm>
        </p:spPr>
        <p:txBody>
          <a:bodyPr/>
          <a:lstStyle>
            <a:lvl1pPr>
              <a:lnSpc>
                <a:spcPts val="1800"/>
              </a:lnSpc>
              <a:spcAft>
                <a:spcPts val="0"/>
              </a:spcAft>
              <a:defRPr sz="1600" b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280484"/>
            <a:ext cx="9144000" cy="5775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57200" y="3583408"/>
            <a:ext cx="2047958" cy="2157709"/>
            <a:chOff x="457200" y="3682374"/>
            <a:chExt cx="1481138" cy="1560513"/>
          </a:xfrm>
        </p:grpSpPr>
        <p:sp>
          <p:nvSpPr>
            <p:cNvPr id="13" name="Rectangle 255"/>
            <p:cNvSpPr>
              <a:spLocks noChangeArrowheads="1"/>
            </p:cNvSpPr>
            <p:nvPr userDrawn="1"/>
          </p:nvSpPr>
          <p:spPr bwMode="auto">
            <a:xfrm>
              <a:off x="457200" y="3682374"/>
              <a:ext cx="269875" cy="7810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256"/>
            <p:cNvSpPr>
              <a:spLocks noChangeArrowheads="1"/>
            </p:cNvSpPr>
            <p:nvPr userDrawn="1"/>
          </p:nvSpPr>
          <p:spPr bwMode="auto">
            <a:xfrm>
              <a:off x="993775" y="4266574"/>
              <a:ext cx="406400" cy="5873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257"/>
            <p:cNvSpPr>
              <a:spLocks noChangeArrowheads="1"/>
            </p:cNvSpPr>
            <p:nvPr userDrawn="1"/>
          </p:nvSpPr>
          <p:spPr bwMode="auto">
            <a:xfrm>
              <a:off x="1536700" y="3877636"/>
              <a:ext cx="401638" cy="38893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58"/>
            <p:cNvSpPr>
              <a:spLocks noChangeArrowheads="1"/>
            </p:cNvSpPr>
            <p:nvPr userDrawn="1"/>
          </p:nvSpPr>
          <p:spPr bwMode="auto">
            <a:xfrm>
              <a:off x="592137" y="4658686"/>
              <a:ext cx="131763" cy="1920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259"/>
            <p:cNvSpPr>
              <a:spLocks noChangeArrowheads="1"/>
            </p:cNvSpPr>
            <p:nvPr userDrawn="1"/>
          </p:nvSpPr>
          <p:spPr bwMode="auto">
            <a:xfrm>
              <a:off x="1265237" y="5047624"/>
              <a:ext cx="541338" cy="1952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7560" y="6273358"/>
            <a:ext cx="3022600" cy="584200"/>
          </a:xfrm>
          <a:prstGeom prst="rect">
            <a:avLst/>
          </a:prstGeom>
        </p:spPr>
      </p:pic>
      <p:sp>
        <p:nvSpPr>
          <p:cNvPr id="27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2469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</a:t>
            </a:r>
            <a:endParaRPr lang="en-US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457199" y="6400800"/>
            <a:ext cx="878446" cy="923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spcAft>
                <a:spcPts val="200"/>
              </a:spcAft>
            </a:pPr>
            <a:r>
              <a:rPr lang="en-GB" sz="600" b="1" dirty="0">
                <a:solidFill>
                  <a:schemeClr val="accent1"/>
                </a:solidFill>
              </a:rPr>
              <a:t>willistowerswatson.com</a:t>
            </a:r>
          </a:p>
        </p:txBody>
      </p:sp>
    </p:spTree>
    <p:extLst>
      <p:ext uri="{BB962C8B-B14F-4D97-AF65-F5344CB8AC3E}">
        <p14:creationId xmlns:p14="http://schemas.microsoft.com/office/powerpoint/2010/main" val="20822998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im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28600" y="1310177"/>
            <a:ext cx="5090532" cy="1419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938528"/>
            <a:ext cx="4636008" cy="337433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1"/>
            <a:ext cx="4636008" cy="381000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en-US" dirty="0"/>
              <a:t>Divider image slide — click to edit text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/>
              <a:t>© [yyyy]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743665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color">
    <p:bg>
      <p:bgPr>
        <a:solidFill>
          <a:srgbClr val="DDD0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228600" y="1310177"/>
            <a:ext cx="5090532" cy="1419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280484"/>
            <a:ext cx="9144000" cy="5775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938528"/>
            <a:ext cx="4636008" cy="337433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1"/>
            <a:ext cx="4636008" cy="381000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en-US" dirty="0"/>
              <a:t>Divider color slide — click to edit text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457200" y="3829699"/>
            <a:ext cx="1855788" cy="2051050"/>
            <a:chOff x="457200" y="3522663"/>
            <a:chExt cx="1855788" cy="2051050"/>
          </a:xfrm>
        </p:grpSpPr>
        <p:sp>
          <p:nvSpPr>
            <p:cNvPr id="18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57200" y="3522663"/>
              <a:ext cx="1855788" cy="2046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5"/>
            <p:cNvSpPr>
              <a:spLocks noChangeArrowheads="1"/>
            </p:cNvSpPr>
            <p:nvPr userDrawn="1"/>
          </p:nvSpPr>
          <p:spPr bwMode="auto">
            <a:xfrm>
              <a:off x="1879600" y="4954588"/>
              <a:ext cx="285750" cy="203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6"/>
            <p:cNvSpPr>
              <a:spLocks noChangeArrowheads="1"/>
            </p:cNvSpPr>
            <p:nvPr userDrawn="1"/>
          </p:nvSpPr>
          <p:spPr bwMode="auto">
            <a:xfrm>
              <a:off x="1597025" y="3522663"/>
              <a:ext cx="712788" cy="1028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7"/>
            <p:cNvSpPr>
              <a:spLocks noChangeArrowheads="1"/>
            </p:cNvSpPr>
            <p:nvPr userDrawn="1"/>
          </p:nvSpPr>
          <p:spPr bwMode="auto">
            <a:xfrm>
              <a:off x="1177925" y="3730625"/>
              <a:ext cx="142875" cy="6175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8"/>
            <p:cNvSpPr>
              <a:spLocks noChangeArrowheads="1"/>
            </p:cNvSpPr>
            <p:nvPr userDrawn="1"/>
          </p:nvSpPr>
          <p:spPr bwMode="auto">
            <a:xfrm>
              <a:off x="1309688" y="4543425"/>
              <a:ext cx="147638" cy="415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 userDrawn="1"/>
          </p:nvSpPr>
          <p:spPr bwMode="auto">
            <a:xfrm>
              <a:off x="460375" y="4751388"/>
              <a:ext cx="569913" cy="8223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6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457199" y="6400800"/>
            <a:ext cx="878446" cy="923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spcAft>
                <a:spcPts val="200"/>
              </a:spcAft>
            </a:pPr>
            <a:r>
              <a:rPr lang="en-GB" sz="600" b="1" dirty="0">
                <a:solidFill>
                  <a:schemeClr val="accent1"/>
                </a:solidFill>
              </a:rPr>
              <a:t>willistowerswatson.com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 baseline="0"/>
            </a:lvl5pPr>
            <a:lvl6pPr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0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 marL="233363" indent="-233363">
              <a:buSzPct val="100000"/>
              <a:buFont typeface="+mj-lt"/>
              <a:buAutoNum type="arabicPeriod"/>
              <a:defRPr/>
            </a:lvl3pPr>
            <a:lvl4pPr>
              <a:buSzPct val="125000"/>
              <a:defRPr/>
            </a:lvl4pPr>
            <a:lvl5pPr>
              <a:buSzPct val="125000"/>
              <a:defRPr baseline="0"/>
            </a:lvl5pPr>
            <a:lvl6pPr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dcru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 baseline="0"/>
            </a:lvl5pPr>
            <a:lvl6pPr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572865" y="-977"/>
            <a:ext cx="2106186" cy="230400"/>
          </a:xfrm>
          <a:solidFill>
            <a:schemeClr val="accent1"/>
          </a:solidFill>
        </p:spPr>
        <p:txBody>
          <a:bodyPr anchor="ctr" anchorCtr="0"/>
          <a:lstStyle>
            <a:lvl1pPr algn="ctr">
              <a:defRPr sz="1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903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1524000"/>
            <a:ext cx="1524000" cy="1905000"/>
          </a:xfrm>
          <a:solidFill>
            <a:srgbClr val="D8D7DF"/>
          </a:solidFill>
        </p:spPr>
        <p:txBody>
          <a:bodyPr/>
          <a:lstStyle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2133600" y="1523999"/>
            <a:ext cx="6553200" cy="438860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0"/>
              </a:spcAft>
              <a:buClrTx/>
              <a:buSzTx/>
              <a:buFontTx/>
              <a:buNone/>
              <a:tabLst/>
              <a:defRPr lang="en-US" sz="1800" dirty="0" smtClean="0"/>
            </a:lvl1pPr>
            <a:lvl2pPr>
              <a:spcBef>
                <a:spcPts val="0"/>
              </a:spcBef>
              <a:spcAft>
                <a:spcPts val="350"/>
              </a:spcAft>
              <a:defRPr lang="en-US" sz="1600" dirty="0" smtClean="0"/>
            </a:lvl2pPr>
            <a:lvl3pPr>
              <a:spcBef>
                <a:spcPts val="0"/>
              </a:spcBef>
              <a:spcAft>
                <a:spcPts val="400"/>
              </a:spcAft>
              <a:buSzPct val="125000"/>
              <a:buFont typeface="Wingdings" pitchFamily="2" charset="2"/>
              <a:buChar char="§"/>
              <a:defRPr lang="en-US" dirty="0" smtClean="0"/>
            </a:lvl3pPr>
            <a:lvl4pPr marL="457200" indent="-228600">
              <a:buClr>
                <a:schemeClr val="tx2"/>
              </a:buClr>
              <a:buSzPct val="125000"/>
              <a:buFont typeface="Wingdings" panose="05000000000000000000" pitchFamily="2" charset="2"/>
              <a:buChar char=""/>
              <a:defRPr/>
            </a:lvl4pPr>
            <a:lvl5pPr>
              <a:buSzPct val="125000"/>
              <a:buFont typeface="Arial" panose="020B0604020202020204" pitchFamily="34" charset="0"/>
              <a:buChar char="˗"/>
              <a:defRPr/>
            </a:lvl5pPr>
            <a:lvl6pPr>
              <a:buSzPct val="125000"/>
              <a:defRPr/>
            </a:lvl6pPr>
            <a:lvl7pPr>
              <a:buSzPct val="125000"/>
              <a:defRPr/>
            </a:lvl7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>
            <p:custDataLst>
              <p:tags r:id="rId16"/>
            </p:custDataLst>
          </p:nvPr>
        </p:nvSpPr>
        <p:spPr>
          <a:xfrm rot="19906914">
            <a:off x="243577" y="3029257"/>
            <a:ext cx="8514068" cy="110799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GB" sz="6600" b="1" baseline="0">
                <a:solidFill>
                  <a:srgbClr val="C0C0C0"/>
                </a:solidFill>
              </a:rPr>
              <a:t> </a:t>
            </a:r>
            <a:endParaRPr lang="en-GB" b="1" dirty="0">
              <a:solidFill>
                <a:srgbClr val="C0C0C0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0777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853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57199" y="6400800"/>
            <a:ext cx="878446" cy="923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spcAft>
                <a:spcPts val="200"/>
              </a:spcAft>
            </a:pPr>
            <a:r>
              <a:rPr lang="en-GB" sz="600" b="1" dirty="0">
                <a:solidFill>
                  <a:schemeClr val="accent1"/>
                </a:solidFill>
              </a:rPr>
              <a:t>willistowerswatson.com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23" r:id="rId2"/>
    <p:sldLayoutId id="2147483729" r:id="rId3"/>
    <p:sldLayoutId id="2147483726" r:id="rId4"/>
    <p:sldLayoutId id="2147483686" r:id="rId5"/>
    <p:sldLayoutId id="2147483696" r:id="rId6"/>
    <p:sldLayoutId id="2147483695" r:id="rId7"/>
    <p:sldLayoutId id="2147483721" r:id="rId8"/>
    <p:sldLayoutId id="2147483688" r:id="rId9"/>
    <p:sldLayoutId id="2147483672" r:id="rId10"/>
    <p:sldLayoutId id="2147483689" r:id="rId11"/>
    <p:sldLayoutId id="2147483690" r:id="rId12"/>
    <p:sldLayoutId id="2147483667" r:id="rId13"/>
    <p:sldLayoutId id="2147483697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 baseline="0">
          <a:solidFill>
            <a:srgbClr val="70208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914400" rtl="0" eaLnBrk="1" latinLnBrk="0" hangingPunct="1">
        <a:spcBef>
          <a:spcPts val="0"/>
        </a:spcBef>
        <a:spcAft>
          <a:spcPts val="350"/>
        </a:spcAft>
        <a:buFontTx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35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spcBef>
          <a:spcPts val="0"/>
        </a:spcBef>
        <a:spcAft>
          <a:spcPts val="350"/>
        </a:spcAft>
        <a:buClr>
          <a:srgbClr val="702082"/>
        </a:buClr>
        <a:buSzPct val="125000"/>
        <a:buFont typeface="Wingdings" pitchFamily="2" charset="2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457200" indent="-228600" algn="l" defTabSz="914400" rtl="0" eaLnBrk="1" latinLnBrk="0" hangingPunct="1">
        <a:spcBef>
          <a:spcPts val="0"/>
        </a:spcBef>
        <a:spcAft>
          <a:spcPts val="280"/>
        </a:spcAft>
        <a:buClr>
          <a:schemeClr val="accent6"/>
        </a:buClr>
        <a:buSzPct val="12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spcBef>
          <a:spcPts val="0"/>
        </a:spcBef>
        <a:spcAft>
          <a:spcPts val="280"/>
        </a:spcAft>
        <a:buClr>
          <a:srgbClr val="000000"/>
        </a:buClr>
        <a:buSzPct val="125000"/>
        <a:buFont typeface="Arial" pitchFamily="34" charset="0"/>
        <a:buChar char="̵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228600" algn="l" defTabSz="914400" rtl="0" eaLnBrk="1" latinLnBrk="0" hangingPunct="1">
        <a:spcBef>
          <a:spcPts val="0"/>
        </a:spcBef>
        <a:spcAft>
          <a:spcPts val="240"/>
        </a:spcAft>
        <a:buClr>
          <a:srgbClr val="000000"/>
        </a:buClr>
        <a:buFont typeface="Arial" pitchFamily="34" charset="0"/>
        <a:buChar char="̵"/>
        <a:defRPr sz="11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280160" indent="-228600" algn="l" defTabSz="914400" rtl="0" eaLnBrk="1" latinLnBrk="0" hangingPunct="1">
        <a:spcBef>
          <a:spcPts val="0"/>
        </a:spcBef>
        <a:spcAft>
          <a:spcPts val="240"/>
        </a:spcAft>
        <a:buClr>
          <a:srgbClr val="000000"/>
        </a:buClr>
        <a:buFont typeface="Arial" pitchFamily="34" charset="0"/>
        <a:buChar char="̵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104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6525"/>
          </a:xfrm>
        </p:spPr>
        <p:txBody>
          <a:bodyPr/>
          <a:lstStyle/>
          <a:p>
            <a:fld id="{2083E393-C0BF-4ED8-8545-7E4C90AFF83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515100"/>
            <a:ext cx="5276850" cy="92075"/>
          </a:xfrm>
        </p:spPr>
        <p:txBody>
          <a:bodyPr/>
          <a:lstStyle/>
          <a:p>
            <a:r>
              <a:rPr lang="en-US" dirty="0"/>
              <a:t>© 2018 Willis Towers Watson. All rights reserved. Proprietary and Confidential. For Willis Towers Watson and Willis Towers Watson client use only.</a:t>
            </a:r>
          </a:p>
        </p:txBody>
      </p:sp>
      <p:sp>
        <p:nvSpPr>
          <p:cNvPr id="8" name="Path"/>
          <p:cNvSpPr/>
          <p:nvPr/>
        </p:nvSpPr>
        <p:spPr>
          <a:xfrm>
            <a:off x="449263" y="6631921"/>
            <a:ext cx="5570444" cy="225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 anchorCtr="0"/>
          <a:lstStyle/>
          <a:p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Abbildung 1: Vertriebswegeanteile PKV Gesamt 2014 – 2017 </a:t>
            </a:r>
          </a:p>
        </p:txBody>
      </p:sp>
      <p:graphicFrame>
        <p:nvGraphicFramePr>
          <p:cNvPr id="10" name="Chart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929786"/>
              </p:ext>
            </p:extLst>
          </p:nvPr>
        </p:nvGraphicFramePr>
        <p:xfrm>
          <a:off x="880844" y="1112500"/>
          <a:ext cx="7113864" cy="5090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612829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T_FOOTER" val="Watermark"/>
  <p:tag name="TAGPREFIX" val="WT_"/>
  <p:tag name="WT_TEMPLATENAME" val="WTW.pptx"/>
  <p:tag name="WT_CREATEDATE" val="14 March 2017"/>
  <p:tag name="WT_DPI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W_FOOTER" val="Watermark"/>
  <p:tag name="WT_FOOTER" val="Watermark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T_DIALOGNAME" val="One-Column Slide"/>
  <p:tag name="WT_SHORTNAME" val="BASIC"/>
  <p:tag name="WT_ASSOCIATEDSLIDES" val=""/>
  <p:tag name="WT_INNEWPRESENTATION" val="NO"/>
  <p:tag name="WT_ONINSERTSLIDEDLG" val="YES"/>
</p:tagLst>
</file>

<file path=ppt/theme/theme1.xml><?xml version="1.0" encoding="utf-8"?>
<a:theme xmlns:a="http://schemas.openxmlformats.org/drawingml/2006/main" name="WTW">
  <a:themeElements>
    <a:clrScheme name="WTW Theme">
      <a:dk1>
        <a:sysClr val="windowText" lastClr="000000"/>
      </a:dk1>
      <a:lt1>
        <a:sysClr val="window" lastClr="FFFFFF"/>
      </a:lt1>
      <a:dk2>
        <a:srgbClr val="63666A"/>
      </a:dk2>
      <a:lt2>
        <a:srgbClr val="EEECE1"/>
      </a:lt2>
      <a:accent1>
        <a:srgbClr val="702082"/>
      </a:accent1>
      <a:accent2>
        <a:srgbClr val="FFB81C"/>
      </a:accent2>
      <a:accent3>
        <a:srgbClr val="00A0D2"/>
      </a:accent3>
      <a:accent4>
        <a:srgbClr val="C110A0"/>
      </a:accent4>
      <a:accent5>
        <a:srgbClr val="00C389"/>
      </a:accent5>
      <a:accent6>
        <a:srgbClr val="63666A"/>
      </a:accent6>
      <a:hlink>
        <a:srgbClr val="00A0D2"/>
      </a:hlink>
      <a:folHlink>
        <a:srgbClr val="63666A"/>
      </a:folHlink>
    </a:clrScheme>
    <a:fontScheme name="Willis Towers Wats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WTW Light Gray">
      <a:srgbClr val="D8DBD8"/>
    </a:custClr>
    <a:custClr name="WTW Light Violet">
      <a:srgbClr val="D8D7DF"/>
    </a:custClr>
    <a:custClr name="WTW Pink">
      <a:srgbClr val="DDD0CF"/>
    </a:custClr>
    <a:custClr name="WTW Light Blue">
      <a:srgbClr val="C8D7DF"/>
    </a:custClr>
    <a:custClr name="WTW Light Green">
      <a:srgbClr val="D9E6DC"/>
    </a:custClr>
    <a:custClr name="WTW Light Sand">
      <a:srgbClr val="EFEEDE"/>
    </a:custClr>
  </a:custClrLst>
  <a:extLst>
    <a:ext uri="{05A4C25C-085E-4340-85A3-A5531E510DB2}">
      <thm15:themeFamily xmlns:thm15="http://schemas.microsoft.com/office/thememl/2012/main" name="Presentation461" id="{D9369743-1FF6-46BD-812F-C556575F0977}" vid="{2F04C674-D7EA-43AC-ABA7-288918924A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</Words>
  <Application>Microsoft Office PowerPoint</Application>
  <PresentationFormat>Bildschirmpräsentation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WTW</vt:lpstr>
      <vt:lpstr>Abbildung 1: Vertriebswegeanteile PKV Gesamt 2014 – 2017 </vt:lpstr>
    </vt:vector>
  </TitlesOfParts>
  <Company>Willis Towers Watson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VERTRIEBSWEGE- SURVEY 2016</dc:title>
  <dc:creator>Sina Malohn (Office Services, Cologne)</dc:creator>
  <cp:lastModifiedBy>Anja Rossburg</cp:lastModifiedBy>
  <cp:revision>145</cp:revision>
  <cp:lastPrinted>2017-01-10T23:11:46Z</cp:lastPrinted>
  <dcterms:created xsi:type="dcterms:W3CDTF">2017-11-23T12:48:14Z</dcterms:created>
  <dcterms:modified xsi:type="dcterms:W3CDTF">2018-12-19T08:21:45Z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atermark">
    <vt:lpwstr/>
  </property>
</Properties>
</file>