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1440" r:id="rId2"/>
    <p:sldId id="1227" r:id="rId3"/>
    <p:sldId id="608" r:id="rId4"/>
    <p:sldId id="1441" r:id="rId5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663CEE42-DE19-4D5A-B30A-614A6BBBE34E}">
          <p14:sldIdLst>
            <p14:sldId id="1440"/>
          </p14:sldIdLst>
        </p14:section>
        <p14:section name="Abschnitt ohne Titel" id="{D200CE08-19F9-453D-AC77-A75E279B944D}">
          <p14:sldIdLst>
            <p14:sldId id="1227"/>
            <p14:sldId id="608"/>
            <p14:sldId id="144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478" userDrawn="1">
          <p15:clr>
            <a:srgbClr val="A4A3A4"/>
          </p15:clr>
        </p15:guide>
        <p15:guide id="2" orient="horz" pos="3407" userDrawn="1">
          <p15:clr>
            <a:srgbClr val="A4A3A4"/>
          </p15:clr>
        </p15:guide>
        <p15:guide id="3" pos="2018" userDrawn="1">
          <p15:clr>
            <a:srgbClr val="A4A3A4"/>
          </p15:clr>
        </p15:guide>
        <p15:guide id="5" orient="horz">
          <p15:clr>
            <a:srgbClr val="A4A3A4"/>
          </p15:clr>
        </p15:guide>
        <p15:guide id="6" orient="horz" pos="1457">
          <p15:clr>
            <a:srgbClr val="A4A3A4"/>
          </p15:clr>
        </p15:guide>
        <p15:guide id="7" orient="horz" pos="913">
          <p15:clr>
            <a:srgbClr val="A4A3A4"/>
          </p15:clr>
        </p15:guide>
        <p15:guide id="8" orient="horz" pos="1253">
          <p15:clr>
            <a:srgbClr val="A4A3A4"/>
          </p15:clr>
        </p15:guide>
        <p15:guide id="9" orient="horz" pos="1661">
          <p15:clr>
            <a:srgbClr val="A4A3A4"/>
          </p15:clr>
        </p15:guide>
        <p15:guide id="10" orient="horz" pos="1094">
          <p15:clr>
            <a:srgbClr val="A4A3A4"/>
          </p15:clr>
        </p15:guide>
        <p15:guide id="11" orient="horz" pos="1865">
          <p15:clr>
            <a:srgbClr val="A4A3A4"/>
          </p15:clr>
        </p15:guide>
        <p15:guide id="12" orient="horz" pos="2727" userDrawn="1">
          <p15:clr>
            <a:srgbClr val="A4A3A4"/>
          </p15:clr>
        </p15:guide>
        <p15:guide id="13" orient="horz" pos="3430">
          <p15:clr>
            <a:srgbClr val="A4A3A4"/>
          </p15:clr>
        </p15:guide>
        <p15:guide id="14" pos="3107" userDrawn="1">
          <p15:clr>
            <a:srgbClr val="A4A3A4"/>
          </p15:clr>
        </p15:guide>
        <p15:guide id="15" pos="363">
          <p15:clr>
            <a:srgbClr val="A4A3A4"/>
          </p15:clr>
        </p15:guide>
        <p15:guide id="16" pos="5465">
          <p15:clr>
            <a:srgbClr val="A4A3A4"/>
          </p15:clr>
        </p15:guide>
        <p15:guide id="17" pos="3787">
          <p15:clr>
            <a:srgbClr val="A4A3A4"/>
          </p15:clr>
        </p15:guide>
        <p15:guide id="18" orient="horz" pos="4224">
          <p15:clr>
            <a:srgbClr val="A4A3A4"/>
          </p15:clr>
        </p15:guide>
        <p15:guide id="19" orient="horz" pos="1525">
          <p15:clr>
            <a:srgbClr val="A4A3A4"/>
          </p15:clr>
        </p15:guide>
        <p15:guide id="20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vie Hauke" initials="SH" lastIdx="1" clrIdx="0">
    <p:extLst/>
  </p:cmAuthor>
  <p:cmAuthor id="2" name="Daniela Fischer" initials="D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7F7F7F"/>
    <a:srgbClr val="004161"/>
    <a:srgbClr val="92D050"/>
    <a:srgbClr val="C00000"/>
    <a:srgbClr val="1F497D"/>
    <a:srgbClr val="D3E4E9"/>
    <a:srgbClr val="CCFFFF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6" autoAdjust="0"/>
    <p:restoredTop sz="93029" autoAdjust="0"/>
  </p:normalViewPr>
  <p:slideViewPr>
    <p:cSldViewPr>
      <p:cViewPr>
        <p:scale>
          <a:sx n="100" d="100"/>
          <a:sy n="100" d="100"/>
        </p:scale>
        <p:origin x="-1752" y="-264"/>
      </p:cViewPr>
      <p:guideLst>
        <p:guide orient="horz" pos="2772"/>
        <p:guide orient="horz" pos="3385"/>
        <p:guide orient="horz" pos="2546"/>
        <p:guide orient="horz" pos="3952"/>
        <p:guide orient="horz" pos="1162"/>
        <p:guide pos="3810"/>
        <p:guide pos="1746"/>
      </p:guideLst>
    </p:cSldViewPr>
  </p:slideViewPr>
  <p:outlineViewPr>
    <p:cViewPr>
      <p:scale>
        <a:sx n="33" d="100"/>
        <a:sy n="33" d="100"/>
      </p:scale>
      <p:origin x="0" y="419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5318"/>
    </p:cViewPr>
  </p:sorterViewPr>
  <p:notesViewPr>
    <p:cSldViewPr>
      <p:cViewPr varScale="1">
        <p:scale>
          <a:sx n="64" d="100"/>
          <a:sy n="64" d="100"/>
        </p:scale>
        <p:origin x="-2964" y="-126"/>
      </p:cViewPr>
      <p:guideLst>
        <p:guide orient="horz" pos="3128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Angaben in Prozent</c:v>
                </c:pt>
              </c:strCache>
            </c:strRef>
          </c:tx>
          <c:dLbls>
            <c:dLbl>
              <c:idx val="0"/>
              <c:layout>
                <c:manualLayout>
                  <c:x val="-6.6519520997375334E-2"/>
                  <c:y val="4.7656249999999997E-2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err="1" smtClean="0"/>
                      <a:t>sehr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err="1" smtClean="0"/>
                      <a:t>häufig</a:t>
                    </a:r>
                    <a:r>
                      <a:rPr lang="en-US" dirty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Tabelle1!$A$2:$A$6</c:f>
              <c:strCache>
                <c:ptCount val="5"/>
                <c:pt idx="0">
                  <c:v>sehr häufig</c:v>
                </c:pt>
                <c:pt idx="1">
                  <c:v>häufig</c:v>
                </c:pt>
                <c:pt idx="2">
                  <c:v>manchmal</c:v>
                </c:pt>
                <c:pt idx="3">
                  <c:v>selten</c:v>
                </c:pt>
                <c:pt idx="4">
                  <c:v>nie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9</c:v>
                </c:pt>
                <c:pt idx="1">
                  <c:v>31</c:v>
                </c:pt>
                <c:pt idx="2">
                  <c:v>37</c:v>
                </c:pt>
                <c:pt idx="3">
                  <c:v>18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0" dirty="0" err="1"/>
              <a:t>Angaben</a:t>
            </a:r>
            <a:r>
              <a:rPr lang="en-US" sz="1600" b="0" dirty="0"/>
              <a:t> in </a:t>
            </a:r>
            <a:r>
              <a:rPr lang="en-US" sz="1600" b="0" dirty="0" err="1"/>
              <a:t>Prozent</a:t>
            </a:r>
            <a:endParaRPr lang="en-US" sz="1600" b="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Angaben in Prozent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7062335958005249E-2"/>
                  <c:y val="9.63339074803149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Tabelle1!$A$2:$A$6</c:f>
              <c:strCache>
                <c:ptCount val="5"/>
                <c:pt idx="0">
                  <c:v>sehr gut</c:v>
                </c:pt>
                <c:pt idx="1">
                  <c:v>eher gut</c:v>
                </c:pt>
                <c:pt idx="2">
                  <c:v>teils teils</c:v>
                </c:pt>
                <c:pt idx="3">
                  <c:v>eher schlecht</c:v>
                </c:pt>
                <c:pt idx="4">
                  <c:v>sehr schlecht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23</c:v>
                </c:pt>
                <c:pt idx="1">
                  <c:v>38</c:v>
                </c:pt>
                <c:pt idx="2">
                  <c:v>27</c:v>
                </c:pt>
                <c:pt idx="3">
                  <c:v>8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Angaben in Prozent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Tabelle1!$A$2:$A$6</c:f>
              <c:strCache>
                <c:ptCount val="5"/>
                <c:pt idx="0">
                  <c:v>stark steigen</c:v>
                </c:pt>
                <c:pt idx="1">
                  <c:v>leicht steigen</c:v>
                </c:pt>
                <c:pt idx="2">
                  <c:v>konstant bleiben</c:v>
                </c:pt>
                <c:pt idx="3">
                  <c:v>leicht abnehmen</c:v>
                </c:pt>
                <c:pt idx="4">
                  <c:v>stark abnehmen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3</c:v>
                </c:pt>
                <c:pt idx="1">
                  <c:v>19</c:v>
                </c:pt>
                <c:pt idx="2">
                  <c:v>47</c:v>
                </c:pt>
                <c:pt idx="3">
                  <c:v>24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0C24D-428D-4C90-A6CE-5AD94E9E1677}" type="datetimeFigureOut">
              <a:rPr lang="de-DE" smtClean="0"/>
              <a:t>04.07.2016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3022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3022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3AD2B-D43F-4D10-9131-FF2926C61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5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7"/>
            <a:ext cx="2945659" cy="49641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7"/>
            <a:ext cx="2945659" cy="49641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E6A45E68-B2A0-45EF-A42E-15B3FA9C7CA6}" type="datetimeFigureOut">
              <a:rPr lang="de-DE" smtClean="0"/>
              <a:pPr/>
              <a:t>04.07.2016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9"/>
            <a:ext cx="2945659" cy="49641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9"/>
            <a:ext cx="2945659" cy="49641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A2240EFA-8BC5-4CBB-A5A0-7D426530703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05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54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467544" y="908720"/>
            <a:ext cx="8207375" cy="478853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de-DE" dirty="0" smtClean="0"/>
              <a:t>Text</a:t>
            </a:r>
          </a:p>
          <a:p>
            <a:pPr lvl="0"/>
            <a:endParaRPr lang="de-DE" dirty="0" smtClean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7544" y="-63388"/>
            <a:ext cx="8208912" cy="790576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467544" y="799196"/>
            <a:ext cx="8676456" cy="0"/>
          </a:xfrm>
          <a:prstGeom prst="line">
            <a:avLst/>
          </a:prstGeom>
          <a:ln>
            <a:solidFill>
              <a:srgbClr val="00416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60432" y="616633"/>
            <a:ext cx="511335" cy="365125"/>
          </a:xfrm>
          <a:solidFill>
            <a:schemeClr val="bg1"/>
          </a:solidFill>
          <a:ln w="25400">
            <a:solidFill>
              <a:srgbClr val="004161"/>
            </a:solidFill>
          </a:ln>
        </p:spPr>
        <p:txBody>
          <a:bodyPr/>
          <a:lstStyle>
            <a:lvl1pPr algn="ctr">
              <a:defRPr sz="1400">
                <a:latin typeface="Century Gothic" panose="020B0502020202020204" pitchFamily="34" charset="0"/>
              </a:defRPr>
            </a:lvl1pPr>
          </a:lstStyle>
          <a:p>
            <a:fld id="{BBF32A70-93A5-E942-956D-0ED6A488979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345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980728"/>
            <a:ext cx="8207375" cy="540060"/>
          </a:xfr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de-DE" dirty="0" smtClean="0"/>
              <a:t>Frage</a:t>
            </a:r>
          </a:p>
          <a:p>
            <a:pPr lvl="0"/>
            <a:endParaRPr lang="de-DE" dirty="0" smtClean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7544" y="-63388"/>
            <a:ext cx="8208912" cy="79057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467544" y="799196"/>
            <a:ext cx="8676456" cy="0"/>
          </a:xfrm>
          <a:prstGeom prst="line">
            <a:avLst/>
          </a:prstGeom>
          <a:ln>
            <a:solidFill>
              <a:srgbClr val="00416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60432" y="616633"/>
            <a:ext cx="511335" cy="365125"/>
          </a:xfrm>
          <a:solidFill>
            <a:schemeClr val="bg1"/>
          </a:solidFill>
          <a:ln w="25400">
            <a:solidFill>
              <a:srgbClr val="004161"/>
            </a:solidFill>
          </a:ln>
        </p:spPr>
        <p:txBody>
          <a:bodyPr/>
          <a:lstStyle>
            <a:lvl1pPr algn="ctr">
              <a:defRPr sz="1400">
                <a:latin typeface="Century Gothic" panose="020B0502020202020204" pitchFamily="34" charset="0"/>
              </a:defRPr>
            </a:lvl1pPr>
          </a:lstStyle>
          <a:p>
            <a:fld id="{BBF32A70-93A5-E942-956D-0ED6A488979A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Diagrammplatzhalter 17"/>
          <p:cNvSpPr>
            <a:spLocks noGrp="1"/>
          </p:cNvSpPr>
          <p:nvPr>
            <p:ph type="chart" sz="quarter" idx="15"/>
          </p:nvPr>
        </p:nvSpPr>
        <p:spPr>
          <a:xfrm>
            <a:off x="467544" y="1700808"/>
            <a:ext cx="6264696" cy="38884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732240" y="1700808"/>
            <a:ext cx="2160240" cy="3888432"/>
          </a:xfrm>
        </p:spPr>
        <p:txBody>
          <a:bodyPr>
            <a:normAutofit/>
          </a:bodyPr>
          <a:lstStyle>
            <a:lvl1pPr marL="108000" indent="-108000" algn="just">
              <a:buFont typeface="Arial" panose="020B0604020202020204" pitchFamily="34" charset="0"/>
              <a:buChar char="•"/>
              <a:defRPr sz="900" baseline="0"/>
            </a:lvl1pPr>
          </a:lstStyle>
          <a:p>
            <a:pPr lvl="0"/>
            <a:r>
              <a:rPr lang="de-DE" dirty="0" smtClean="0"/>
              <a:t>Kommentare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640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980728"/>
            <a:ext cx="8207375" cy="540060"/>
          </a:xfr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de-DE" dirty="0" smtClean="0"/>
              <a:t>Frage</a:t>
            </a:r>
          </a:p>
          <a:p>
            <a:pPr lvl="0"/>
            <a:endParaRPr lang="de-DE" dirty="0" smtClean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7544" y="-63388"/>
            <a:ext cx="8208912" cy="790576"/>
          </a:xfrm>
        </p:spPr>
        <p:txBody>
          <a:bodyPr>
            <a:normAutofit/>
          </a:bodyPr>
          <a:lstStyle>
            <a:lvl1pPr>
              <a:defRPr sz="22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467544" y="799196"/>
            <a:ext cx="8676456" cy="0"/>
          </a:xfrm>
          <a:prstGeom prst="line">
            <a:avLst/>
          </a:prstGeom>
          <a:ln>
            <a:solidFill>
              <a:srgbClr val="00416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60432" y="616633"/>
            <a:ext cx="511335" cy="365125"/>
          </a:xfrm>
          <a:solidFill>
            <a:schemeClr val="bg1"/>
          </a:solidFill>
          <a:ln w="25400">
            <a:solidFill>
              <a:srgbClr val="004161"/>
            </a:solidFill>
          </a:ln>
        </p:spPr>
        <p:txBody>
          <a:bodyPr/>
          <a:lstStyle>
            <a:lvl1pPr algn="ctr">
              <a:defRPr sz="1400">
                <a:latin typeface="Century Gothic" panose="020B0502020202020204" pitchFamily="34" charset="0"/>
              </a:defRPr>
            </a:lvl1pPr>
          </a:lstStyle>
          <a:p>
            <a:fld id="{BBF32A70-93A5-E942-956D-0ED6A488979A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8" name="Diagrammplatzhalter 17"/>
          <p:cNvSpPr>
            <a:spLocks noGrp="1"/>
          </p:cNvSpPr>
          <p:nvPr>
            <p:ph type="chart" sz="quarter" idx="15"/>
          </p:nvPr>
        </p:nvSpPr>
        <p:spPr>
          <a:xfrm>
            <a:off x="467544" y="1700808"/>
            <a:ext cx="6264696" cy="100811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endParaRPr lang="de-DE" dirty="0"/>
          </a:p>
        </p:txBody>
      </p:sp>
      <p:sp>
        <p:nvSpPr>
          <p:cNvPr id="3" name="Diagrammplatzhalter 2"/>
          <p:cNvSpPr>
            <a:spLocks noGrp="1"/>
          </p:cNvSpPr>
          <p:nvPr>
            <p:ph type="chart" sz="quarter" idx="17"/>
          </p:nvPr>
        </p:nvSpPr>
        <p:spPr>
          <a:xfrm>
            <a:off x="468313" y="2708919"/>
            <a:ext cx="6263927" cy="288066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de-DE" sz="1000"/>
            </a:lvl1pPr>
          </a:lstStyle>
          <a:p>
            <a:pPr lvl="0"/>
            <a:endParaRPr lang="de-DE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732240" y="1700808"/>
            <a:ext cx="2160240" cy="3888432"/>
          </a:xfrm>
        </p:spPr>
        <p:txBody>
          <a:bodyPr>
            <a:normAutofit/>
          </a:bodyPr>
          <a:lstStyle>
            <a:lvl1pPr marL="108000" indent="-108000" algn="just">
              <a:buFont typeface="Arial" panose="020B0604020202020204" pitchFamily="34" charset="0"/>
              <a:buChar char="•"/>
              <a:defRPr sz="900" baseline="0"/>
            </a:lvl1pPr>
          </a:lstStyle>
          <a:p>
            <a:pPr lvl="0"/>
            <a:r>
              <a:rPr lang="de-DE" dirty="0" smtClean="0"/>
              <a:t>Kommentare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862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-63388"/>
            <a:ext cx="8229600" cy="7905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897114"/>
            <a:ext cx="8229600" cy="5229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97939" y="0"/>
            <a:ext cx="1453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Istok Regular"/>
              </a:defRPr>
            </a:lvl1pPr>
          </a:lstStyle>
          <a:p>
            <a:fld id="{BBF32A70-93A5-E942-956D-0ED6A488979A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5" name="Grafik 4" descr="Die Bayerische"/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837" y="6308426"/>
            <a:ext cx="2192655" cy="43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795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52" r:id="rId2"/>
    <p:sldLayoutId id="2147483666" r:id="rId3"/>
    <p:sldLayoutId id="2147483668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2200" kern="1200">
          <a:solidFill>
            <a:srgbClr val="004161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Century Gothic" panose="020B0502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Century Gothic" panose="020B0502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9128233" cy="685680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1" name="Picture 23" descr="S:\Stud\Studien\Marktstudien\Allgemeines zu den Studien\Vorschläge Bilder\Bilder Branchenmonitore 2015\Leben\Fotolia_62690053_M.jpg"/>
          <p:cNvPicPr preferRelativeResize="0"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5" t="-5754" r="-445" b="-1"/>
          <a:stretch/>
        </p:blipFill>
        <p:spPr bwMode="auto">
          <a:xfrm>
            <a:off x="0" y="-356260"/>
            <a:ext cx="9199743" cy="654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-36760" y="5990119"/>
            <a:ext cx="16564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Istok Regular"/>
              </a:rPr>
              <a:t>© </a:t>
            </a:r>
            <a:r>
              <a:rPr lang="de-DE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stok Regular"/>
              </a:rPr>
              <a:t>Westend61 </a:t>
            </a:r>
            <a:r>
              <a:rPr lang="de-DE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Istok Regular"/>
              </a:rPr>
              <a:t>/ fotolia.com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 idx="4294967295"/>
          </p:nvPr>
        </p:nvSpPr>
        <p:spPr>
          <a:xfrm>
            <a:off x="688032" y="0"/>
            <a:ext cx="7772400" cy="1484784"/>
          </a:xfrm>
        </p:spPr>
        <p:txBody>
          <a:bodyPr>
            <a:noAutofit/>
          </a:bodyPr>
          <a:lstStyle/>
          <a:p>
            <a:pPr algn="ctr"/>
            <a:r>
              <a:rPr lang="de-DE" sz="2800" b="1" smtClean="0"/>
              <a:t>Riester und Altersvorsorge</a:t>
            </a:r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1400" b="1" dirty="0" smtClean="0"/>
              <a:t>Umfrage Versicherungsvertrieb</a:t>
            </a:r>
            <a:br>
              <a:rPr lang="de-DE" sz="1400" b="1" dirty="0" smtClean="0"/>
            </a:br>
            <a:endParaRPr lang="de-DE" sz="3200" b="1" dirty="0"/>
          </a:p>
        </p:txBody>
      </p:sp>
      <p:pic>
        <p:nvPicPr>
          <p:cNvPr id="9" name="Grafik 8" descr="Die Bayerisch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837" y="6308426"/>
            <a:ext cx="2192655" cy="43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Bild 1" descr="cid:image001.png@01CFD8D4.FDE715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72" y="6290310"/>
            <a:ext cx="973625" cy="46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86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2A70-93A5-E942-956D-0ED6A488979A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häufig vermitteln Sie Riester-Renten?</a:t>
            </a: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879845689"/>
              </p:ext>
            </p:extLst>
          </p:nvPr>
        </p:nvGraphicFramePr>
        <p:xfrm>
          <a:off x="1043608" y="1016732"/>
          <a:ext cx="7488832" cy="500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30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2A70-93A5-E942-956D-0ED6A488979A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geeignet halten Sie Riester für Zwecke der Altersvorsorge?</a:t>
            </a:r>
            <a:endParaRPr lang="de-DE" dirty="0"/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47118579"/>
              </p:ext>
            </p:extLst>
          </p:nvPr>
        </p:nvGraphicFramePr>
        <p:xfrm>
          <a:off x="899592" y="980728"/>
          <a:ext cx="7560840" cy="4932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3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32A70-93A5-E942-956D-0ED6A488979A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 dirty="0" smtClean="0"/>
              <a:t>stark stimmen Sie folgenden Aussagen zu? Der Absatz von Riester-Renten wird …</a:t>
            </a:r>
            <a:endParaRPr lang="de-DE" dirty="0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168571163"/>
              </p:ext>
            </p:extLst>
          </p:nvPr>
        </p:nvGraphicFramePr>
        <p:xfrm>
          <a:off x="1043608" y="1016732"/>
          <a:ext cx="7488832" cy="500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09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s-powerpoint-master-vorl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</Words>
  <Application>Microsoft Office PowerPoint</Application>
  <PresentationFormat>Bildschirmpräsentation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vers-powerpoint-master-vorlage</vt:lpstr>
      <vt:lpstr>Riester und Altersvorsorge Umfrage Versicherungsvertrieb </vt:lpstr>
      <vt:lpstr>Wie häufig vermitteln Sie Riester-Renten?</vt:lpstr>
      <vt:lpstr>Wie geeignet halten Sie Riester für Zwecke der Altersvorsorge?</vt:lpstr>
      <vt:lpstr>Wie stark stimmen Sie folgenden Aussagen zu? Der Absatz von Riester-Renten wird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Vollmer</dc:creator>
  <cp:lastModifiedBy>Wolfgang Zdral</cp:lastModifiedBy>
  <cp:revision>3654</cp:revision>
  <cp:lastPrinted>2016-05-19T13:38:27Z</cp:lastPrinted>
  <dcterms:created xsi:type="dcterms:W3CDTF">2014-07-14T11:37:36Z</dcterms:created>
  <dcterms:modified xsi:type="dcterms:W3CDTF">2016-07-04T13:22:20Z</dcterms:modified>
</cp:coreProperties>
</file>